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sv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svg"/><Relationship Id="rId19" Type="http://schemas.openxmlformats.org/officeDocument/2006/relationships/slideLayout" Target="../slideLayouts/slideLayout9.xml"/><Relationship Id="rId2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2888"/>
            <a:ext cx="7042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Smart College Companion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2393"/>
            <a:ext cx="57133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AI-Powered Student Portal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8595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Department: Computer Science &amp; Engineering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7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Project Type: Web Application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956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Student Name: B. Ravi Prakash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136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College Name: PBR VITS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541" y="771168"/>
            <a:ext cx="4842748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Advantages &amp; Future Vision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20541" y="1607582"/>
            <a:ext cx="2974777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Advantages</a:t>
            </a:r>
            <a:endParaRPr lang="en-US" sz="2300" dirty="0"/>
          </a:p>
        </p:txBody>
      </p:sp>
      <p:sp>
        <p:nvSpPr>
          <p:cNvPr id="5" name="Shape 2"/>
          <p:cNvSpPr/>
          <p:nvPr/>
        </p:nvSpPr>
        <p:spPr>
          <a:xfrm>
            <a:off x="520541" y="2369701"/>
            <a:ext cx="3870008" cy="1392674"/>
          </a:xfrm>
          <a:prstGeom prst="roundRect">
            <a:avLst>
              <a:gd name="adj" fmla="val 5253"/>
            </a:avLst>
          </a:prstGeom>
          <a:solidFill>
            <a:srgbClr val="F6EBD4"/>
          </a:solidFill>
          <a:ln/>
        </p:spPr>
      </p:sp>
      <p:sp>
        <p:nvSpPr>
          <p:cNvPr id="6" name="Shape 3"/>
          <p:cNvSpPr/>
          <p:nvPr/>
        </p:nvSpPr>
        <p:spPr>
          <a:xfrm>
            <a:off x="520541" y="2354461"/>
            <a:ext cx="3870008" cy="60960"/>
          </a:xfrm>
          <a:prstGeom prst="roundRect">
            <a:avLst>
              <a:gd name="adj" fmla="val 365993"/>
            </a:avLst>
          </a:prstGeom>
          <a:solidFill>
            <a:srgbClr val="626C3B"/>
          </a:solidFill>
          <a:ln/>
        </p:spPr>
      </p:sp>
      <p:sp>
        <p:nvSpPr>
          <p:cNvPr id="7" name="Shape 4"/>
          <p:cNvSpPr/>
          <p:nvPr/>
        </p:nvSpPr>
        <p:spPr>
          <a:xfrm>
            <a:off x="2232481" y="2146697"/>
            <a:ext cx="446127" cy="446127"/>
          </a:xfrm>
          <a:prstGeom prst="roundRect">
            <a:avLst>
              <a:gd name="adj" fmla="val 204964"/>
            </a:avLst>
          </a:prstGeom>
          <a:solidFill>
            <a:srgbClr val="626C3B"/>
          </a:solidFill>
          <a:ln/>
        </p:spPr>
      </p:sp>
      <p:sp>
        <p:nvSpPr>
          <p:cNvPr id="8" name="Text 5"/>
          <p:cNvSpPr/>
          <p:nvPr/>
        </p:nvSpPr>
        <p:spPr>
          <a:xfrm>
            <a:off x="2366308" y="2258258"/>
            <a:ext cx="178475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84490" y="2741533"/>
            <a:ext cx="222813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Centralized Management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84490" y="3122652"/>
            <a:ext cx="3542109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Streamlines all academic activities into one platform.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520541" y="4134088"/>
            <a:ext cx="3870008" cy="1392674"/>
          </a:xfrm>
          <a:prstGeom prst="roundRect">
            <a:avLst>
              <a:gd name="adj" fmla="val 5253"/>
            </a:avLst>
          </a:prstGeom>
          <a:solidFill>
            <a:srgbClr val="F6EBD4"/>
          </a:solidFill>
          <a:ln/>
        </p:spPr>
      </p:sp>
      <p:sp>
        <p:nvSpPr>
          <p:cNvPr id="12" name="Shape 9"/>
          <p:cNvSpPr/>
          <p:nvPr/>
        </p:nvSpPr>
        <p:spPr>
          <a:xfrm>
            <a:off x="520541" y="4118848"/>
            <a:ext cx="3870008" cy="60960"/>
          </a:xfrm>
          <a:prstGeom prst="roundRect">
            <a:avLst>
              <a:gd name="adj" fmla="val 365993"/>
            </a:avLst>
          </a:prstGeom>
          <a:solidFill>
            <a:srgbClr val="83792E"/>
          </a:solidFill>
          <a:ln/>
        </p:spPr>
      </p:sp>
      <p:sp>
        <p:nvSpPr>
          <p:cNvPr id="13" name="Shape 10"/>
          <p:cNvSpPr/>
          <p:nvPr/>
        </p:nvSpPr>
        <p:spPr>
          <a:xfrm>
            <a:off x="2232481" y="3911084"/>
            <a:ext cx="446127" cy="446127"/>
          </a:xfrm>
          <a:prstGeom prst="roundRect">
            <a:avLst>
              <a:gd name="adj" fmla="val 204964"/>
            </a:avLst>
          </a:prstGeom>
          <a:solidFill>
            <a:srgbClr val="83792E"/>
          </a:solidFill>
          <a:ln/>
        </p:spPr>
      </p:sp>
      <p:sp>
        <p:nvSpPr>
          <p:cNvPr id="14" name="Text 11"/>
          <p:cNvSpPr/>
          <p:nvPr/>
        </p:nvSpPr>
        <p:spPr>
          <a:xfrm>
            <a:off x="2366308" y="4022646"/>
            <a:ext cx="178475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84490" y="4505920"/>
            <a:ext cx="185916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Time-Saving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84490" y="4887039"/>
            <a:ext cx="3542109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Reduces administrative burden for students and faculty.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520541" y="5898475"/>
            <a:ext cx="3870008" cy="1392674"/>
          </a:xfrm>
          <a:prstGeom prst="roundRect">
            <a:avLst>
              <a:gd name="adj" fmla="val 5253"/>
            </a:avLst>
          </a:prstGeom>
          <a:solidFill>
            <a:srgbClr val="F6EBD4"/>
          </a:solidFill>
          <a:ln/>
        </p:spPr>
      </p:sp>
      <p:sp>
        <p:nvSpPr>
          <p:cNvPr id="18" name="Shape 15"/>
          <p:cNvSpPr/>
          <p:nvPr/>
        </p:nvSpPr>
        <p:spPr>
          <a:xfrm>
            <a:off x="520541" y="5883235"/>
            <a:ext cx="3870008" cy="60960"/>
          </a:xfrm>
          <a:prstGeom prst="roundRect">
            <a:avLst>
              <a:gd name="adj" fmla="val 365993"/>
            </a:avLst>
          </a:prstGeom>
          <a:solidFill>
            <a:srgbClr val="E8AF3B"/>
          </a:solidFill>
          <a:ln/>
        </p:spPr>
      </p:sp>
      <p:sp>
        <p:nvSpPr>
          <p:cNvPr id="19" name="Shape 16"/>
          <p:cNvSpPr/>
          <p:nvPr/>
        </p:nvSpPr>
        <p:spPr>
          <a:xfrm>
            <a:off x="2232481" y="5675471"/>
            <a:ext cx="446127" cy="446127"/>
          </a:xfrm>
          <a:prstGeom prst="roundRect">
            <a:avLst>
              <a:gd name="adj" fmla="val 204964"/>
            </a:avLst>
          </a:prstGeom>
          <a:solidFill>
            <a:srgbClr val="E8AF3B"/>
          </a:solidFill>
          <a:ln/>
        </p:spPr>
      </p:sp>
      <p:sp>
        <p:nvSpPr>
          <p:cNvPr id="20" name="Text 17"/>
          <p:cNvSpPr/>
          <p:nvPr/>
        </p:nvSpPr>
        <p:spPr>
          <a:xfrm>
            <a:off x="2366308" y="5787033"/>
            <a:ext cx="178475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84490" y="6270308"/>
            <a:ext cx="185916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User-Friendly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84490" y="6651427"/>
            <a:ext cx="3542109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Intuitive design enhances the overall student experience.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4761071" y="1607582"/>
            <a:ext cx="2974777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Future Scope</a:t>
            </a:r>
            <a:endParaRPr lang="en-US" sz="2300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71" y="2146697"/>
            <a:ext cx="446127" cy="1143000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5355907" y="2295406"/>
            <a:ext cx="185916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Backend &amp; Database</a:t>
            </a:r>
            <a:endParaRPr lang="en-US" sz="1450" dirty="0"/>
          </a:p>
        </p:txBody>
      </p:sp>
      <p:sp>
        <p:nvSpPr>
          <p:cNvPr id="26" name="Text 22"/>
          <p:cNvSpPr/>
          <p:nvPr/>
        </p:nvSpPr>
        <p:spPr>
          <a:xfrm>
            <a:off x="5355907" y="2676525"/>
            <a:ext cx="3275171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Implementation for persistent data storage and retrieval.</a:t>
            </a:r>
            <a:endParaRPr lang="en-US" sz="1150" dirty="0"/>
          </a:p>
        </p:txBody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75" y="3449717"/>
            <a:ext cx="446127" cy="1143000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5578912" y="3598426"/>
            <a:ext cx="223242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Real-time Authentication</a:t>
            </a:r>
            <a:endParaRPr lang="en-US" sz="1450" dirty="0"/>
          </a:p>
        </p:txBody>
      </p:sp>
      <p:sp>
        <p:nvSpPr>
          <p:cNvPr id="29" name="Text 24"/>
          <p:cNvSpPr/>
          <p:nvPr/>
        </p:nvSpPr>
        <p:spPr>
          <a:xfrm>
            <a:off x="5578912" y="3979545"/>
            <a:ext cx="305216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Advanced security features for robust user verification.</a:t>
            </a:r>
            <a:endParaRPr lang="en-US" sz="1150" dirty="0"/>
          </a:p>
        </p:txBody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198" y="4752737"/>
            <a:ext cx="446127" cy="1143000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5802035" y="4901446"/>
            <a:ext cx="185916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Personalized AI</a:t>
            </a:r>
            <a:endParaRPr lang="en-US" sz="1450" dirty="0"/>
          </a:p>
        </p:txBody>
      </p:sp>
      <p:sp>
        <p:nvSpPr>
          <p:cNvPr id="32" name="Text 26"/>
          <p:cNvSpPr/>
          <p:nvPr/>
        </p:nvSpPr>
        <p:spPr>
          <a:xfrm>
            <a:off x="5802035" y="5282565"/>
            <a:ext cx="2829044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Enhanced AI for tailored academic guidance and support.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591" y="603528"/>
            <a:ext cx="7607618" cy="1371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Challenge: Fragmented Academic Life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4591" y="2304574"/>
            <a:ext cx="3694033" cy="2722483"/>
          </a:xfrm>
          <a:prstGeom prst="roundRect">
            <a:avLst>
              <a:gd name="adj" fmla="val 5374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4111" y="2304574"/>
            <a:ext cx="121920" cy="2722483"/>
          </a:xfrm>
          <a:prstGeom prst="roundRect">
            <a:avLst>
              <a:gd name="adj" fmla="val 270060"/>
            </a:avLst>
          </a:prstGeom>
          <a:solidFill>
            <a:srgbClr val="626C3B"/>
          </a:solidFill>
          <a:ln/>
        </p:spPr>
      </p:sp>
      <p:sp>
        <p:nvSpPr>
          <p:cNvPr id="6" name="Text 3"/>
          <p:cNvSpPr/>
          <p:nvPr/>
        </p:nvSpPr>
        <p:spPr>
          <a:xfrm>
            <a:off x="6595943" y="2554486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Multiple Platforms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595943" y="3029188"/>
            <a:ext cx="3102769" cy="105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Students navigate various systems for notes, attendance, and updates.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8057" y="2304574"/>
            <a:ext cx="3694152" cy="2722483"/>
          </a:xfrm>
          <a:prstGeom prst="roundRect">
            <a:avLst>
              <a:gd name="adj" fmla="val 5374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7577" y="2304574"/>
            <a:ext cx="121920" cy="2722483"/>
          </a:xfrm>
          <a:prstGeom prst="roundRect">
            <a:avLst>
              <a:gd name="adj" fmla="val 270060"/>
            </a:avLst>
          </a:prstGeom>
          <a:solidFill>
            <a:srgbClr val="83792E"/>
          </a:solidFill>
          <a:ln/>
        </p:spPr>
      </p:sp>
      <p:sp>
        <p:nvSpPr>
          <p:cNvPr id="10" name="Text 7"/>
          <p:cNvSpPr/>
          <p:nvPr/>
        </p:nvSpPr>
        <p:spPr>
          <a:xfrm>
            <a:off x="10509409" y="2554486"/>
            <a:ext cx="3102888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Inefficient Management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509409" y="3372207"/>
            <a:ext cx="3102888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Managing academic information manually leads to wasted time and missed details.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4591" y="5246489"/>
            <a:ext cx="3694033" cy="2379464"/>
          </a:xfrm>
          <a:prstGeom prst="roundRect">
            <a:avLst>
              <a:gd name="adj" fmla="val 6149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24111" y="5246489"/>
            <a:ext cx="121920" cy="2379464"/>
          </a:xfrm>
          <a:prstGeom prst="roundRect">
            <a:avLst>
              <a:gd name="adj" fmla="val 270060"/>
            </a:avLst>
          </a:prstGeom>
          <a:solidFill>
            <a:srgbClr val="E8AF3B"/>
          </a:solidFill>
          <a:ln/>
        </p:spPr>
      </p:sp>
      <p:sp>
        <p:nvSpPr>
          <p:cNvPr id="14" name="Text 11"/>
          <p:cNvSpPr/>
          <p:nvPr/>
        </p:nvSpPr>
        <p:spPr>
          <a:xfrm>
            <a:off x="6595943" y="5496401"/>
            <a:ext cx="2867858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Lack of Centralization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595943" y="5971103"/>
            <a:ext cx="3102769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absence of a single hub creates a disjointed and frustrating student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8541" y="492323"/>
            <a:ext cx="8987671" cy="558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Introducing the Smart College Companion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658541" y="1408986"/>
            <a:ext cx="11313200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solution is a centralized, AI-powered web portal designed to streamline academic life.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8541" y="2097524"/>
            <a:ext cx="5438418" cy="54384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0823" y="2075140"/>
            <a:ext cx="268295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Unified Access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0823" y="2589252"/>
            <a:ext cx="543841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single point of entry for all academic resources and communication.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0823" y="3340298"/>
            <a:ext cx="268295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AI-Enhanced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40823" y="3854410"/>
            <a:ext cx="543841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Leveraging artificial intelligence for intelligent support and personalized experiences.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0823" y="4605457"/>
            <a:ext cx="268295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Modern Design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40823" y="5119568"/>
            <a:ext cx="543841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Intuitive and responsive web design for a superior user experience.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942023"/>
            <a:ext cx="12662535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Problem: Outdated Systems Hinder Learning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6167" y="2063948"/>
            <a:ext cx="6439614" cy="2502337"/>
          </a:xfrm>
          <a:prstGeom prst="roundRect">
            <a:avLst>
              <a:gd name="adj" fmla="val 13123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2624" y="2290405"/>
            <a:ext cx="656749" cy="656749"/>
          </a:xfrm>
          <a:prstGeom prst="roundRect">
            <a:avLst>
              <a:gd name="adj" fmla="val 13921735"/>
            </a:avLst>
          </a:prstGeom>
          <a:solidFill>
            <a:srgbClr val="626C3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73242" y="2471023"/>
            <a:ext cx="295513" cy="2955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624" y="3165991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Scattered Resources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92624" y="3639264"/>
            <a:ext cx="5986701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Notes, assignments, and announcements are spread across disparate platforms, making access cumbersome.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618" y="2063948"/>
            <a:ext cx="6439614" cy="2502337"/>
          </a:xfrm>
          <a:prstGeom prst="roundRect">
            <a:avLst>
              <a:gd name="adj" fmla="val 13123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51075" y="2290405"/>
            <a:ext cx="656749" cy="656749"/>
          </a:xfrm>
          <a:prstGeom prst="roundRect">
            <a:avLst>
              <a:gd name="adj" fmla="val 13921735"/>
            </a:avLst>
          </a:prstGeom>
          <a:solidFill>
            <a:srgbClr val="83792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1693" y="2471023"/>
            <a:ext cx="295513" cy="29551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1075" y="3165991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Manual Tracking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51075" y="3639264"/>
            <a:ext cx="5986701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Time-consuming manual attendance methods are inefficient and prone to errors.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6167" y="4785122"/>
            <a:ext cx="6439614" cy="2502337"/>
          </a:xfrm>
          <a:prstGeom prst="roundRect">
            <a:avLst>
              <a:gd name="adj" fmla="val 13123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92624" y="5011579"/>
            <a:ext cx="656749" cy="656749"/>
          </a:xfrm>
          <a:prstGeom prst="roundRect">
            <a:avLst>
              <a:gd name="adj" fmla="val 13921735"/>
            </a:avLst>
          </a:prstGeom>
          <a:solidFill>
            <a:srgbClr val="E8AF3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3242" y="5192197"/>
            <a:ext cx="295513" cy="29551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2624" y="5887164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Delayed Assistance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92624" y="6360438"/>
            <a:ext cx="5986701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Students often face delays in getting academic help, impacting their progress.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4618" y="4785122"/>
            <a:ext cx="6439614" cy="2502337"/>
          </a:xfrm>
          <a:prstGeom prst="roundRect">
            <a:avLst>
              <a:gd name="adj" fmla="val 13123"/>
            </a:avLst>
          </a:prstGeom>
          <a:solidFill>
            <a:srgbClr val="626C3B"/>
          </a:solidFill>
          <a:ln w="7620">
            <a:solidFill>
              <a:srgbClr val="CC914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51075" y="5011579"/>
            <a:ext cx="656749" cy="656749"/>
          </a:xfrm>
          <a:prstGeom prst="roundRect">
            <a:avLst>
              <a:gd name="adj" fmla="val 13921735"/>
            </a:avLst>
          </a:prstGeom>
          <a:solidFill>
            <a:srgbClr val="CC914D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1693" y="5192197"/>
            <a:ext cx="295513" cy="29551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1075" y="5887164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Legacy Interfaces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51075" y="6360438"/>
            <a:ext cx="5986701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Existing systems are often clunky and not user-friendly, discouraging engagement.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7796" y="946785"/>
            <a:ext cx="7761208" cy="1234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Our Proposed Solution: A Unified Digital Ecosystem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7796" y="2477691"/>
            <a:ext cx="776120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Smart College Companion brings together essential academic functions into one intuitive web portal.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7796" y="3331845"/>
            <a:ext cx="790218" cy="1185267"/>
          </a:xfrm>
          <a:prstGeom prst="roundRect">
            <a:avLst>
              <a:gd name="adj" fmla="val 360010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24732" y="3739277"/>
            <a:ext cx="29622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165538" y="3529370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Centralized Hub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165538" y="3956447"/>
            <a:ext cx="677346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One-stop access to notes, attendance records, and important notices.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77796" y="4714637"/>
            <a:ext cx="790218" cy="1185267"/>
          </a:xfrm>
          <a:prstGeom prst="roundRect">
            <a:avLst>
              <a:gd name="adj" fmla="val 360010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24732" y="5122069"/>
            <a:ext cx="29622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165538" y="4912162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AI Chatbot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165538" y="5339239"/>
            <a:ext cx="677346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Instant, intelligent support for academic queries and guidance.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77796" y="6097429"/>
            <a:ext cx="790218" cy="1185267"/>
          </a:xfrm>
          <a:prstGeom prst="roundRect">
            <a:avLst>
              <a:gd name="adj" fmla="val 360010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4732" y="6504861"/>
            <a:ext cx="29622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165538" y="6294953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Modern UI/UX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165538" y="6722031"/>
            <a:ext cx="677346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Responsive design ensures seamless access across all devices.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8660" y="492323"/>
            <a:ext cx="9880997" cy="558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Market &amp; Scope: The Future of Digital Learning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658660" y="1408986"/>
            <a:ext cx="11313081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demand for innovative educational technology is rapidly expanding, positioning our solution for significant impact.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8660" y="2097524"/>
            <a:ext cx="5438418" cy="543841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7975" y="2103001"/>
            <a:ext cx="268248" cy="2682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22206" y="2097524"/>
            <a:ext cx="239220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Digital Learning Boom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122206" y="2555796"/>
            <a:ext cx="4857155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increasing adoption of online learning platforms creates a fertile ground for our portal.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7975" y="3491151"/>
            <a:ext cx="268248" cy="2682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22206" y="3485674"/>
            <a:ext cx="2235756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Institutional Need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8122206" y="3943945"/>
            <a:ext cx="4857155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Colleges and universities require efficient systems for student management and engagement.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7975" y="4879300"/>
            <a:ext cx="268248" cy="26824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122206" y="4873823"/>
            <a:ext cx="2235756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AI in Education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8122206" y="5332095"/>
            <a:ext cx="4857155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 demand for AI-driven tools that provide personalized academic assistance.</a:t>
            </a:r>
            <a:endParaRPr lang="en-US" sz="14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7975" y="6267450"/>
            <a:ext cx="268248" cy="26824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22206" y="6261973"/>
            <a:ext cx="2235756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Broad Applicability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8122206" y="6720245"/>
            <a:ext cx="4857155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Potential for deployment in various educational settings, from colleges to e-learning platforms.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53966" y="362664"/>
            <a:ext cx="4880134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System Overview: How It Works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153966" y="1036915"/>
            <a:ext cx="8322469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web-based application is designed for ease of access and intuitive interaction.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1443" y="1395413"/>
            <a:ext cx="4867513" cy="43711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12490" y="2261822"/>
            <a:ext cx="1814263" cy="23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Web Access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877" y="3247496"/>
            <a:ext cx="416116" cy="4161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30538" y="4667620"/>
            <a:ext cx="1757177" cy="23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Student Dashboard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6322" y="3501197"/>
            <a:ext cx="416116" cy="4161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90191" y="2751668"/>
            <a:ext cx="1757177" cy="23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AI Chatbot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6291" y="3773622"/>
            <a:ext cx="416116" cy="416116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3153966" y="5914549"/>
            <a:ext cx="8322469" cy="1952387"/>
          </a:xfrm>
          <a:prstGeom prst="roundRect">
            <a:avLst>
              <a:gd name="adj" fmla="val 10109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2" name="Shape 6"/>
          <p:cNvSpPr/>
          <p:nvPr/>
        </p:nvSpPr>
        <p:spPr>
          <a:xfrm>
            <a:off x="3161586" y="5922169"/>
            <a:ext cx="4153614" cy="968573"/>
          </a:xfrm>
          <a:prstGeom prst="roundRect">
            <a:avLst>
              <a:gd name="adj" fmla="val 20378"/>
            </a:avLst>
          </a:prstGeom>
          <a:solidFill>
            <a:srgbClr val="626C3B"/>
          </a:solidFill>
          <a:ln/>
        </p:spPr>
      </p:sp>
      <p:sp>
        <p:nvSpPr>
          <p:cNvPr id="13" name="Text 7"/>
          <p:cNvSpPr/>
          <p:nvPr/>
        </p:nvSpPr>
        <p:spPr>
          <a:xfrm>
            <a:off x="3293150" y="6053733"/>
            <a:ext cx="164472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Browser Accessible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3293150" y="6338173"/>
            <a:ext cx="3890486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Available anytime, anywhere via any web browser.</a:t>
            </a:r>
            <a:endParaRPr lang="en-US" sz="1000" dirty="0"/>
          </a:p>
        </p:txBody>
      </p:sp>
      <p:sp>
        <p:nvSpPr>
          <p:cNvPr id="15" name="Shape 9"/>
          <p:cNvSpPr/>
          <p:nvPr/>
        </p:nvSpPr>
        <p:spPr>
          <a:xfrm>
            <a:off x="7315200" y="5922169"/>
            <a:ext cx="4153614" cy="968573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16" name="Shape 10"/>
          <p:cNvSpPr/>
          <p:nvPr/>
        </p:nvSpPr>
        <p:spPr>
          <a:xfrm>
            <a:off x="7315200" y="5922169"/>
            <a:ext cx="15240" cy="968573"/>
          </a:xfrm>
          <a:prstGeom prst="roundRect">
            <a:avLst>
              <a:gd name="adj" fmla="val 1295088"/>
            </a:avLst>
          </a:prstGeom>
          <a:solidFill>
            <a:srgbClr val="9C9247"/>
          </a:solidFill>
          <a:ln/>
        </p:spPr>
      </p:sp>
      <p:sp>
        <p:nvSpPr>
          <p:cNvPr id="17" name="Text 11"/>
          <p:cNvSpPr/>
          <p:nvPr/>
        </p:nvSpPr>
        <p:spPr>
          <a:xfrm>
            <a:off x="7446764" y="6053733"/>
            <a:ext cx="1644729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Intuitive Dashboard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7446764" y="6338173"/>
            <a:ext cx="3890486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Personalized student dashboard for quick overview and navigation.</a:t>
            </a:r>
            <a:endParaRPr lang="en-US" sz="1000" dirty="0"/>
          </a:p>
        </p:txBody>
      </p:sp>
      <p:sp>
        <p:nvSpPr>
          <p:cNvPr id="19" name="Shape 13"/>
          <p:cNvSpPr/>
          <p:nvPr/>
        </p:nvSpPr>
        <p:spPr>
          <a:xfrm>
            <a:off x="3161586" y="6890742"/>
            <a:ext cx="4153614" cy="968573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20" name="Shape 14"/>
          <p:cNvSpPr/>
          <p:nvPr/>
        </p:nvSpPr>
        <p:spPr>
          <a:xfrm>
            <a:off x="3161586" y="6890742"/>
            <a:ext cx="4153614" cy="15240"/>
          </a:xfrm>
          <a:prstGeom prst="roundRect">
            <a:avLst>
              <a:gd name="adj" fmla="val 1295088"/>
            </a:avLst>
          </a:prstGeom>
          <a:solidFill>
            <a:srgbClr val="CE9521"/>
          </a:solidFill>
          <a:ln/>
        </p:spPr>
      </p:sp>
      <p:sp>
        <p:nvSpPr>
          <p:cNvPr id="21" name="Text 15"/>
          <p:cNvSpPr/>
          <p:nvPr/>
        </p:nvSpPr>
        <p:spPr>
          <a:xfrm>
            <a:off x="3293150" y="7022306"/>
            <a:ext cx="1704142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Integrated AI Chatbot</a:t>
            </a:r>
            <a:endParaRPr lang="en-US" sz="1250" dirty="0"/>
          </a:p>
        </p:txBody>
      </p:sp>
      <p:sp>
        <p:nvSpPr>
          <p:cNvPr id="22" name="Text 16"/>
          <p:cNvSpPr/>
          <p:nvPr/>
        </p:nvSpPr>
        <p:spPr>
          <a:xfrm>
            <a:off x="3293150" y="7306747"/>
            <a:ext cx="3890486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Seamless access to AI support within the portal itself.</a:t>
            </a:r>
            <a:endParaRPr lang="en-US" sz="1000" dirty="0"/>
          </a:p>
        </p:txBody>
      </p:sp>
      <p:sp>
        <p:nvSpPr>
          <p:cNvPr id="23" name="Shape 17"/>
          <p:cNvSpPr/>
          <p:nvPr/>
        </p:nvSpPr>
        <p:spPr>
          <a:xfrm>
            <a:off x="7315200" y="6890742"/>
            <a:ext cx="4153614" cy="968573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24" name="Shape 18"/>
          <p:cNvSpPr/>
          <p:nvPr/>
        </p:nvSpPr>
        <p:spPr>
          <a:xfrm>
            <a:off x="7315200" y="6890742"/>
            <a:ext cx="15240" cy="968573"/>
          </a:xfrm>
          <a:prstGeom prst="roundRect">
            <a:avLst>
              <a:gd name="adj" fmla="val 1295088"/>
            </a:avLst>
          </a:prstGeom>
          <a:solidFill>
            <a:srgbClr val="B27733"/>
          </a:solidFill>
          <a:ln/>
        </p:spPr>
      </p:sp>
      <p:sp>
        <p:nvSpPr>
          <p:cNvPr id="25" name="Shape 19"/>
          <p:cNvSpPr/>
          <p:nvPr/>
        </p:nvSpPr>
        <p:spPr>
          <a:xfrm>
            <a:off x="7315200" y="6890742"/>
            <a:ext cx="4153614" cy="15240"/>
          </a:xfrm>
          <a:prstGeom prst="roundRect">
            <a:avLst>
              <a:gd name="adj" fmla="val 1295088"/>
            </a:avLst>
          </a:prstGeom>
          <a:solidFill>
            <a:srgbClr val="B27733"/>
          </a:solidFill>
          <a:ln/>
        </p:spPr>
      </p:sp>
      <p:sp>
        <p:nvSpPr>
          <p:cNvPr id="26" name="Text 20"/>
          <p:cNvSpPr/>
          <p:nvPr/>
        </p:nvSpPr>
        <p:spPr>
          <a:xfrm>
            <a:off x="7446764" y="7022306"/>
            <a:ext cx="2024777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Simplified Authentication</a:t>
            </a:r>
            <a:endParaRPr lang="en-US" sz="1250" dirty="0"/>
          </a:p>
        </p:txBody>
      </p:sp>
      <p:sp>
        <p:nvSpPr>
          <p:cNvPr id="27" name="Text 21"/>
          <p:cNvSpPr/>
          <p:nvPr/>
        </p:nvSpPr>
        <p:spPr>
          <a:xfrm>
            <a:off x="7446764" y="7306747"/>
            <a:ext cx="3890486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UI-based authentication for a smooth and secure demo experience.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3035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Core Modules: Building Blocks of the Companion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883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Home &amp; Navigation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845" y="3518416"/>
            <a:ext cx="318968" cy="3189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97628" y="2883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Student Dashboard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3230" y="3518416"/>
            <a:ext cx="318968" cy="3189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51256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Notes Management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1041" y="4536400"/>
            <a:ext cx="318968" cy="31896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597628" y="6153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Attendance Tracking</a:t>
            </a:r>
            <a:endParaRPr lang="en-US" sz="220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3230" y="5554385"/>
            <a:ext cx="318968" cy="318968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2197418" y="6153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AI Chatbot</a:t>
            </a:r>
            <a:endParaRPr lang="en-US" sz="2200" dirty="0"/>
          </a:p>
        </p:txBody>
      </p:sp>
      <p:pic>
        <p:nvPicPr>
          <p:cNvPr id="16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67845" y="5554385"/>
            <a:ext cx="318968" cy="318968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1743789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Login &amp; Signup</a:t>
            </a:r>
            <a:endParaRPr lang="en-US" sz="2200" dirty="0"/>
          </a:p>
        </p:txBody>
      </p:sp>
      <p:pic>
        <p:nvPicPr>
          <p:cNvPr id="19" name="Image 10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0" name="Image 11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80033" y="4536400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1947"/>
            <a:ext cx="10176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Technology Stack: Powering the Portal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43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choice of technologies ensures a robust, scalable, and user-friendly application.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957" y="3218378"/>
            <a:ext cx="1448872" cy="90725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3218378"/>
            <a:ext cx="1448872" cy="90725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03" y="3218378"/>
            <a:ext cx="1448872" cy="907256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3218378"/>
            <a:ext cx="1448872" cy="907256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248" y="3218378"/>
            <a:ext cx="1448872" cy="907256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571" y="3218378"/>
            <a:ext cx="1448872" cy="907256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793790" y="4526756"/>
            <a:ext cx="4196358" cy="2410897"/>
          </a:xfrm>
          <a:prstGeom prst="roundRect">
            <a:avLst>
              <a:gd name="adj" fmla="val 22580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1" name="Text 3"/>
          <p:cNvSpPr/>
          <p:nvPr/>
        </p:nvSpPr>
        <p:spPr>
          <a:xfrm>
            <a:off x="1028224" y="4761190"/>
            <a:ext cx="2853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Frontend Foundation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1028224" y="525160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HTML, CSS, JavaScript for a dynamic and interactive user interface.</a:t>
            </a:r>
            <a:endParaRPr lang="en-US" sz="1750" dirty="0"/>
          </a:p>
        </p:txBody>
      </p:sp>
      <p:sp>
        <p:nvSpPr>
          <p:cNvPr id="13" name="Shape 5"/>
          <p:cNvSpPr/>
          <p:nvPr/>
        </p:nvSpPr>
        <p:spPr>
          <a:xfrm>
            <a:off x="5216962" y="4526756"/>
            <a:ext cx="4196358" cy="2410897"/>
          </a:xfrm>
          <a:prstGeom prst="roundRect">
            <a:avLst>
              <a:gd name="adj" fmla="val 22580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4" name="Text 6"/>
          <p:cNvSpPr/>
          <p:nvPr/>
        </p:nvSpPr>
        <p:spPr>
          <a:xfrm>
            <a:off x="5451396" y="4761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5" name="Text 7"/>
          <p:cNvSpPr/>
          <p:nvPr/>
        </p:nvSpPr>
        <p:spPr>
          <a:xfrm>
            <a:off x="5451396" y="52516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Chatbot (simulation/API-based) for intelligent interactions.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4526756"/>
            <a:ext cx="4196358" cy="2410897"/>
          </a:xfrm>
          <a:prstGeom prst="roundRect">
            <a:avLst>
              <a:gd name="adj" fmla="val 22580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7" name="Text 9"/>
          <p:cNvSpPr/>
          <p:nvPr/>
        </p:nvSpPr>
        <p:spPr>
          <a:xfrm>
            <a:off x="9874568" y="4761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Development Tools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74568" y="5251609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Lovable AI for efficient website building, Gamma AI for professional documentation and presentation.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2026-01-06T08:21:47Z</dcterms:created>
  <dcterms:modified xsi:type="dcterms:W3CDTF">2026-01-06T08:21:47Z</dcterms:modified>
</cp:coreProperties>
</file>